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75" r:id="rId14"/>
    <p:sldId id="277" r:id="rId15"/>
    <p:sldId id="278" r:id="rId16"/>
    <p:sldId id="29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6" d="100"/>
          <a:sy n="96" d="100"/>
        </p:scale>
        <p:origin x="-77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K\Desktop\&#225;rtatlans&#225;g%20v&#233;lelme\Munka%20BM\M&#225;solat%20eredetijeSurveySummary_0906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25'!$Z$37:$Z$45</c:f>
              <c:strCache>
                <c:ptCount val="9"/>
                <c:pt idx="0">
                  <c:v>MIT </c:v>
                </c:pt>
                <c:pt idx="1">
                  <c:v>Carnegie Mellon</c:v>
                </c:pt>
                <c:pt idx="2">
                  <c:v>Magyar bírák</c:v>
                </c:pt>
                <c:pt idx="3">
                  <c:v>Harvard </c:v>
                </c:pt>
                <c:pt idx="4">
                  <c:v>Floridai bírák</c:v>
                </c:pt>
                <c:pt idx="5">
                  <c:v>Michigan Ann/Arbor</c:v>
                </c:pt>
                <c:pt idx="6">
                  <c:v>Bowling Green</c:v>
                </c:pt>
                <c:pt idx="7">
                  <c:v>Michigan State</c:v>
                </c:pt>
                <c:pt idx="8">
                  <c:v>Toledo</c:v>
                </c:pt>
              </c:strCache>
            </c:strRef>
          </c:cat>
          <c:val>
            <c:numRef>
              <c:f>'Question 25'!$AA$37:$AA$45</c:f>
              <c:numCache>
                <c:formatCode>General</c:formatCode>
                <c:ptCount val="9"/>
                <c:pt idx="0">
                  <c:v>2.1800000000000002</c:v>
                </c:pt>
                <c:pt idx="1">
                  <c:v>1.51</c:v>
                </c:pt>
                <c:pt idx="2">
                  <c:v>1.44</c:v>
                </c:pt>
                <c:pt idx="3">
                  <c:v>1.43</c:v>
                </c:pt>
                <c:pt idx="4">
                  <c:v>1.23</c:v>
                </c:pt>
                <c:pt idx="5">
                  <c:v>1.1800000000000037</c:v>
                </c:pt>
                <c:pt idx="6">
                  <c:v>0.87000000000000188</c:v>
                </c:pt>
                <c:pt idx="7">
                  <c:v>0.79</c:v>
                </c:pt>
                <c:pt idx="8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999872"/>
        <c:axId val="54009856"/>
        <c:axId val="0"/>
      </c:bar3DChart>
      <c:catAx>
        <c:axId val="5399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54009856"/>
        <c:crosses val="autoZero"/>
        <c:auto val="1"/>
        <c:lblAlgn val="ctr"/>
        <c:lblOffset val="100"/>
        <c:noMultiLvlLbl val="0"/>
      </c:catAx>
      <c:valAx>
        <c:axId val="5400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999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AE79E-07A2-45C4-BEA4-80E60306EC6E}" type="datetimeFigureOut">
              <a:rPr lang="hu-HU" smtClean="0"/>
              <a:pPr/>
              <a:t>2016.11.19.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A0D67-B1F7-43D5-A352-F28392039F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89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3EF8D-17E4-44DA-BE09-5E13FC0655D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bírói meggyőződés</a:t>
            </a:r>
            <a:endParaRPr lang="hu-H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5046133"/>
            <a:ext cx="8915399" cy="85752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Győr, 2016. november 15.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2626581" y="297678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3200" b="1" dirty="0">
                <a:latin typeface="Adobe Caslon Pro Bold" pitchFamily="18" charset="-18"/>
              </a:rPr>
              <a:t>Bencze </a:t>
            </a:r>
            <a:r>
              <a:rPr lang="hu-HU" sz="3200" b="1" dirty="0" smtClean="0">
                <a:latin typeface="Adobe Caslon Pro Bold" pitchFamily="18" charset="-18"/>
              </a:rPr>
              <a:t>Mátyás</a:t>
            </a:r>
            <a:endParaRPr lang="hu-HU" sz="3200" dirty="0">
              <a:latin typeface="Adobe Caslon Pro Bold" pitchFamily="18" charset="-18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674581" y="59144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i="1" dirty="0" smtClean="0"/>
              <a:t>A </a:t>
            </a:r>
            <a:r>
              <a:rPr lang="hu-HU" i="1" dirty="0"/>
              <a:t>diasor összeállításában </a:t>
            </a:r>
            <a:r>
              <a:rPr lang="hu-HU" i="1" dirty="0" smtClean="0"/>
              <a:t>közreműködött:</a:t>
            </a:r>
          </a:p>
          <a:p>
            <a:pPr algn="r"/>
            <a:r>
              <a:rPr lang="hu-HU" i="1" dirty="0" err="1" smtClean="0"/>
              <a:t>Gábri</a:t>
            </a:r>
            <a:r>
              <a:rPr lang="hu-HU" i="1" dirty="0" smtClean="0"/>
              <a:t> </a:t>
            </a:r>
            <a:r>
              <a:rPr lang="hu-HU" i="1" dirty="0"/>
              <a:t>Angéla, PhD hallgató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35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Horgonyhatás</a:t>
            </a:r>
            <a:b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33717" y="1676400"/>
            <a:ext cx="9170893" cy="44958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egy</a:t>
            </a:r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333717" y="2924735"/>
            <a:ext cx="8915400" cy="1432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Kísérlet: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afrikai nemzetek aránya az ENSZ-ben a most leírt számnál nagyobb, vagy kisebb?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Tippelje meg az ENSZ-ben részt vevő afrikai nemzetek arányát!</a:t>
            </a:r>
          </a:p>
        </p:txBody>
      </p:sp>
    </p:spTree>
    <p:extLst>
      <p:ext uri="{BB962C8B-B14F-4D97-AF65-F5344CB8AC3E}">
        <p14:creationId xmlns:p14="http://schemas.microsoft.com/office/powerpoint/2010/main" val="25413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Következtetések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407024" y="1905000"/>
            <a:ext cx="4496052" cy="4006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 smtClean="0"/>
              <a:t>Mikor használunk heurisztikát?</a:t>
            </a:r>
          </a:p>
          <a:p>
            <a:r>
              <a:rPr lang="hu-HU" sz="2400" dirty="0"/>
              <a:t>N</a:t>
            </a:r>
            <a:r>
              <a:rPr lang="hu-HU" sz="2400" dirty="0" smtClean="0"/>
              <a:t>incs </a:t>
            </a:r>
            <a:r>
              <a:rPr lang="hu-HU" sz="2400" dirty="0"/>
              <a:t>elég időnk arra, hogy egy problémát gondosan </a:t>
            </a:r>
            <a:r>
              <a:rPr lang="hu-HU" sz="2400" dirty="0" smtClean="0"/>
              <a:t>mérlegeljünk</a:t>
            </a:r>
          </a:p>
          <a:p>
            <a:r>
              <a:rPr lang="hu-HU" sz="2400" dirty="0" smtClean="0"/>
              <a:t>Kevés információ</a:t>
            </a:r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Nem szükségszerű!</a:t>
            </a:r>
            <a:endParaRPr lang="hu-HU" sz="2400" dirty="0"/>
          </a:p>
          <a:p>
            <a:r>
              <a:rPr lang="hu-HU" sz="2400" dirty="0"/>
              <a:t>Érvelés, alapos </a:t>
            </a:r>
            <a:r>
              <a:rPr lang="hu-HU" sz="2400" dirty="0" smtClean="0"/>
              <a:t>mérlegelés</a:t>
            </a:r>
          </a:p>
          <a:p>
            <a:r>
              <a:rPr lang="hu-HU" sz="2400" dirty="0"/>
              <a:t>Eljárási garanciák, jogintézmények</a:t>
            </a:r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6" y="1905000"/>
            <a:ext cx="4601535" cy="4006221"/>
          </a:xfrm>
        </p:spPr>
      </p:pic>
    </p:spTree>
    <p:extLst>
      <p:ext uri="{BB962C8B-B14F-4D97-AF65-F5344CB8AC3E}">
        <p14:creationId xmlns:p14="http://schemas.microsoft.com/office/powerpoint/2010/main" val="17789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Életszerűtlenség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541419" y="1476102"/>
          <a:ext cx="9104811" cy="4891224"/>
        </p:xfrm>
        <a:graphic>
          <a:graphicData uri="http://schemas.openxmlformats.org/drawingml/2006/table">
            <a:tbl>
              <a:tblPr/>
              <a:tblGrid>
                <a:gridCol w="3945485"/>
                <a:gridCol w="1374644"/>
                <a:gridCol w="1421708"/>
                <a:gridCol w="1181487"/>
                <a:gridCol w="1181487"/>
              </a:tblGrid>
              <a:tr h="583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Az érv elnevezése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előfordulása abszolút számokban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előfordulása %-osan kifejezve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előfordulása abszolút számokban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előfordulása %-osan kifejezve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Vizsgálati időszak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2010 előtt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2014 között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4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1. a vallomás más személyi bizonyítékokkal (vallomásokkal) ellentétes („külső” ellentmondás)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44,4%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2. vallomás tárgyi bizonyítékokkal ellentétes („külső” ellentmondás)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26,1%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41,4%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Calibri"/>
                          <a:cs typeface="Times New Roman"/>
                        </a:rPr>
                        <a:t>3. vallomás belső, logikai ellentmondása (ugyanazon személy különböző vallomásai között, illetve egy vallomáson belüli ellentmondások)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20,4%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4. vallomás egésze vagy valamely része „életszerűtlen”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13,3%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5. vallomás egyéb belső gyengesége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8,6%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12,5%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6. a vallomást tevő elfogult valami miatt (pl. közeli hozzátartozó)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8,2%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10,9%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7. egyéb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4,3%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10,2%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8. vallomástétel körülményei arra utalnak, hogy a vallomást tevő nem mond igazat 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2,15%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9. tárgyi bizonyítékokkal kapcsolatos megalapozott kétség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1,07%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3,1%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10. vádlott élt a védekezési szabadság jogával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0,35%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Times New Roman"/>
                          <a:ea typeface="Calibri"/>
                          <a:cs typeface="Times New Roman"/>
                        </a:rPr>
                        <a:t>6,2%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mutat a stílus?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None/>
            </a:pPr>
            <a:r>
              <a:rPr lang="hu-HU" sz="2000" dirty="0" smtClean="0"/>
              <a:t>	„A bíróság tehát a bűncselekmény elkövetéséhez használt kő bizonyítható származásából és annak vádlott által sem tagadott áthajításából mint az egyik premisszából, illetőleg a vérrel szennyezett adott kődarab sértett fejével, koponyacsontjával való, az összes körülmény mérlegelésével bizonyítható tényéből, mint második premisszából jutott el azon konklúzióig, hogy a sértett sérelmére megvalósított bűncselekményt csak a vádlott követhette el, az e körben fennálló objektív és szubjektív jellegű bizonyítékok egymásra épülve, egymás bizonyító erejét kiegészítve, és egymás bizonyító hatását is fokozva összességükben olyan zárt bizonyíték-láncolatot alkottak, melyek kizárták a véletlenszerű körülmények egymásra halmozódásának reális lehetőségét, és ezen keresztül azt is, hogy az adott bűncselekményt a vádlotton kívül más személy elkövethette volna.”</a:t>
            </a:r>
            <a:r>
              <a:rPr lang="hu-HU" sz="2000" b="1" dirty="0" smtClean="0"/>
              <a:t> (</a:t>
            </a:r>
            <a:r>
              <a:rPr lang="hu-HU" sz="2000" dirty="0" smtClean="0"/>
              <a:t>563/2006, Veszprém Megyei Bíróság)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„Szabad” bizonyítás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„A bíróság már a bizonyítékok számbavétele előtt rámutat arra, hogy a Be.78.§. (3) bekezdése értelmében a bizonyítási eszközök mérlegelése teljesen szabad, kizárólag a hatóságtól függ, hogy mit fogad el bizonyítéknak és azt mikor hogyan értékeli, mikor tekinti a bizonyítandó tényt bizonyítottnak. A bizonyítékok értékelésénél a benső meggyőződés is szerepet kap, ami befolyásolhatja az egyes bizonyítékok jelentőségét és szerepét amellett, hogy a bizonyítás alapvetően objektív tényeken alapszik.”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Szubjektív meggyőződés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„A bíróság úgy ítélte meg, hogy a rendőr vádlottak és a rendőr tanúk közötti, egymás iránti szolidaritás olyan, hogy a tanúk akár a hamis tanúzás bűntettét is felvállalják annak érdekében, hogy a vádlottak padján lévő társaik felmentésére kerüljön sor.”  </a:t>
            </a:r>
          </a:p>
          <a:p>
            <a:r>
              <a:rPr lang="hu-HU" dirty="0" smtClean="0"/>
              <a:t>A Baranya Megyei Bíróság 39/2006. sz. ítéletében azt írja, hogy a szag-, ujj- és </a:t>
            </a:r>
            <a:r>
              <a:rPr lang="hu-HU" dirty="0" err="1" smtClean="0"/>
              <a:t>lábnyomazonosítás</a:t>
            </a:r>
            <a:r>
              <a:rPr lang="hu-HU" dirty="0" smtClean="0"/>
              <a:t> eredménytelenségének oka „részben az időmúlás […], részben a vádlottak óvatossága”.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Kompromisszum-hatás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89211" y="1905000"/>
            <a:ext cx="7277277" cy="860778"/>
          </a:xfrm>
        </p:spPr>
        <p:txBody>
          <a:bodyPr>
            <a:noAutofit/>
          </a:bodyPr>
          <a:lstStyle/>
          <a:p>
            <a:r>
              <a:rPr lang="hu-HU" sz="2400" dirty="0" smtClean="0"/>
              <a:t>köztes lehetőség választása (A/B </a:t>
            </a:r>
            <a:r>
              <a:rPr lang="hu-HU" sz="2400" dirty="0" smtClean="0">
                <a:sym typeface="Wingdings" panose="05000000000000000000" pitchFamily="2" charset="2"/>
              </a:rPr>
              <a:t> </a:t>
            </a:r>
            <a:r>
              <a:rPr lang="hu-HU" sz="2400" b="1" dirty="0" smtClean="0">
                <a:sym typeface="Wingdings" panose="05000000000000000000" pitchFamily="2" charset="2"/>
              </a:rPr>
              <a:t>A </a:t>
            </a:r>
            <a:r>
              <a:rPr lang="hu-HU" sz="2400" dirty="0" smtClean="0">
                <a:sym typeface="Wingdings" panose="05000000000000000000" pitchFamily="2" charset="2"/>
              </a:rPr>
              <a:t>)     (A/B/C </a:t>
            </a:r>
            <a:r>
              <a:rPr lang="hu-HU" sz="2400" b="1" dirty="0" smtClean="0">
                <a:sym typeface="Wingdings" panose="05000000000000000000" pitchFamily="2" charset="2"/>
              </a:rPr>
              <a:t>B</a:t>
            </a:r>
            <a:r>
              <a:rPr lang="hu-HU" sz="2400" dirty="0">
                <a:sym typeface="Wingdings" panose="05000000000000000000" pitchFamily="2" charset="2"/>
              </a:rPr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)</a:t>
            </a:r>
            <a:endParaRPr lang="hu-HU" sz="2400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2978235"/>
            <a:ext cx="3698699" cy="3188323"/>
          </a:xfr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111" y="2976118"/>
            <a:ext cx="3997500" cy="31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Reflektált ítéletalkotás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Egy napszemüveg és egy hozzá tartozó tok összesen 1100 forint. A napszemüveg 1000 forinttal kerül többe, mint a tok. Hány forintba kerül a tok?</a:t>
            </a:r>
          </a:p>
          <a:p>
            <a:r>
              <a:rPr lang="hu-HU" sz="2800" dirty="0" smtClean="0"/>
              <a:t>Egy tengeri öbölben egy olajfolt növekszik. A folt mindennap kétszeresére nő. Ha 48 nap alatt lepi el a teljes öblöt, akkor hány napig tartott, amíg a felét borította be? </a:t>
            </a:r>
          </a:p>
          <a:p>
            <a:r>
              <a:rPr lang="hu-HU" sz="2800" dirty="0" smtClean="0"/>
              <a:t>Ha 5 gép 5 perc alatt 5 karkötőt gyárt le, akkor hány percig tart, amíg 100 gép legyárt 100 karkötőt?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„Átgondolásra való hajlandóság” vizsgálat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ténymegállapítás történet-összehasonlító modellje – koherencia alapú érvelés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89212" y="2325510"/>
            <a:ext cx="9015766" cy="383822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Tényállás megállapítása: kognitív folyamat</a:t>
            </a:r>
          </a:p>
          <a:p>
            <a:r>
              <a:rPr lang="hu-HU" sz="2400" dirty="0" smtClean="0"/>
              <a:t>Történetet alakító tényezők:</a:t>
            </a:r>
          </a:p>
          <a:p>
            <a:pPr lvl="1">
              <a:buClr>
                <a:srgbClr val="A53010"/>
              </a:buClr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Tudás</a:t>
            </a:r>
          </a:p>
          <a:p>
            <a:pPr lvl="1">
              <a:buClr>
                <a:srgbClr val="A53010"/>
              </a:buClr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Tapasztalat</a:t>
            </a:r>
          </a:p>
          <a:p>
            <a:pPr lvl="1">
              <a:buClr>
                <a:srgbClr val="A53010"/>
              </a:buClr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Általános elvárás a történettel szemben</a:t>
            </a:r>
          </a:p>
          <a:p>
            <a:pPr lvl="1">
              <a:buClr>
                <a:srgbClr val="A53010"/>
              </a:buClr>
            </a:pPr>
            <a:r>
              <a:rPr lang="hu-H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Koherencia</a:t>
            </a:r>
            <a:endParaRPr lang="hu-HU" sz="2000" dirty="0" smtClean="0"/>
          </a:p>
          <a:p>
            <a:r>
              <a:rPr lang="hu-HU" sz="2400" dirty="0" smtClean="0"/>
              <a:t>Ügyészi vádirat előzetes ismerete?</a:t>
            </a:r>
          </a:p>
        </p:txBody>
      </p:sp>
    </p:spTree>
    <p:extLst>
      <p:ext uri="{BB962C8B-B14F-4D97-AF65-F5344CB8AC3E}">
        <p14:creationId xmlns:p14="http://schemas.microsoft.com/office/powerpoint/2010/main" val="26950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Irreleváns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információ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400" dirty="0" smtClean="0"/>
              <a:t>Terhelt </a:t>
            </a:r>
            <a:r>
              <a:rPr lang="hu-HU" sz="2400" dirty="0"/>
              <a:t>korábbi büntetéseinek a bíróval való </a:t>
            </a:r>
            <a:r>
              <a:rPr lang="hu-HU" sz="2400" dirty="0" smtClean="0"/>
              <a:t>ismertetése</a:t>
            </a:r>
          </a:p>
          <a:p>
            <a:r>
              <a:rPr lang="hu-HU" sz="2400" dirty="0" smtClean="0"/>
              <a:t>Kizárt bizonyítékok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44" y="3307644"/>
            <a:ext cx="5148966" cy="3550356"/>
          </a:xfrm>
        </p:spPr>
      </p:pic>
    </p:spTree>
    <p:extLst>
      <p:ext uri="{BB962C8B-B14F-4D97-AF65-F5344CB8AC3E}">
        <p14:creationId xmlns:p14="http://schemas.microsoft.com/office/powerpoint/2010/main" val="3724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Elköteleződési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hatás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92924" y="1589904"/>
            <a:ext cx="9173363" cy="1718072"/>
          </a:xfrm>
        </p:spPr>
        <p:txBody>
          <a:bodyPr>
            <a:normAutofit/>
          </a:bodyPr>
          <a:lstStyle/>
          <a:p>
            <a:r>
              <a:rPr lang="hu-HU" sz="2400" dirty="0"/>
              <a:t>azt a </a:t>
            </a:r>
            <a:r>
              <a:rPr lang="hu-HU" sz="2400" dirty="0" smtClean="0"/>
              <a:t>cselekvést </a:t>
            </a:r>
            <a:r>
              <a:rPr lang="hu-HU" sz="2400" dirty="0"/>
              <a:t>folytatjuk, amelybe már több időt, pénzt, energiát fektettünk, vagy akár fektetett valaki más, akivel valamilyen közösséget </a:t>
            </a:r>
            <a:r>
              <a:rPr lang="hu-HU" sz="2400" dirty="0" smtClean="0"/>
              <a:t>érzünk</a:t>
            </a:r>
            <a:endParaRPr lang="hu-HU" sz="24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53" y="3066211"/>
            <a:ext cx="4858497" cy="3643872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450" y="3052036"/>
            <a:ext cx="5289550" cy="369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Alapgyakoriság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elhanyagolása</a:t>
            </a:r>
            <a:b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51529" y="1721224"/>
            <a:ext cx="4751547" cy="4706470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Statisztikai: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kérdés eldöntésekor sokkal hajlamosabbak vagyunk az eset sajátos körülményeivel összefüggő információkra koncentrálni, mint abból a nagyobb halmazból nyerhető információkra, amelynek az eset az egyik elemét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képezi</a:t>
            </a:r>
          </a:p>
          <a:p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alábecsüljük, olykor teljesen figyelmen kívül hagyjuk, amikor rendelkezésünkre állnak az esetre vonatkozó közelebbi információk.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190747" y="1721224"/>
            <a:ext cx="4561982" cy="4706470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Oksági: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oksági alapgyakoriságot úgy kezeljük, mint az egyedi esetről szóló információt, és könnyebben összekapcsoljuk az esetre vonatkozó egyéb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információkkal</a:t>
            </a:r>
          </a:p>
          <a:p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sztereotípiát alkalmazó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gondolkodásmód </a:t>
            </a:r>
            <a:r>
              <a:rPr lang="hu-HU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bíróság?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6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174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Statisztikai alapgyakoriság elhanyagolása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91871" y="1411940"/>
            <a:ext cx="9312740" cy="380551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a következő helyzetet, és próbáljuk megnézni mi lenne az intuitív válaszunk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taxi éjszaka cserbenhagyásos balesetet okozott.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városban két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taxi-társaság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működik, A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Zöld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következő adatokat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ismerjük: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városban üzemelő taxik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Zöld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Kék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tanú azt állítja, hogy a taxi Kék volt. A bíróság a baleset éjszakájának körülményeit reprodukálva megvizsgálta, hogy milyen megbízható a tanú, és úgy találták, hogy az esetek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-ában a tanú mindkét színt helyesen, illetve az esetek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-ában sikertelenül azonosította.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valószínűsége annak, hogy a balesetet okozó taxi Kék volt, és nem Zöld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191871" y="5343548"/>
            <a:ext cx="9312740" cy="13127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u="sng" dirty="0" smtClean="0"/>
              <a:t>Következmény</a:t>
            </a:r>
            <a:r>
              <a:rPr lang="hu-HU" sz="2000" dirty="0" smtClean="0"/>
              <a:t>: a döntéshozók gyakran </a:t>
            </a:r>
            <a:r>
              <a:rPr lang="hu-HU" sz="2000" dirty="0"/>
              <a:t>figyelmen kívül hagyják, hogy mekkora az az alap sokaság, amely szintén rendelkezik az adott jellemzővel, és így a vádlott egyedi jellemzőjének túl nagy jelentőséget tulajdonítanak </a:t>
            </a:r>
          </a:p>
        </p:txBody>
      </p:sp>
    </p:spTree>
    <p:extLst>
      <p:ext uri="{BB962C8B-B14F-4D97-AF65-F5344CB8AC3E}">
        <p14:creationId xmlns:p14="http://schemas.microsoft.com/office/powerpoint/2010/main" val="6985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Oksági alapgyakoriság elhanyagolása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89211" y="1999130"/>
            <a:ext cx="8915399" cy="25863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társaság ugyanannyi taxit üzemeltet, de a balesetek 85%-át a Zöld taxik okozzák.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tanúról szóló információ megegyezik az előző változatban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közöltekkel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(szerinte Kék taxi volt, és az esetek 80%-ában szavahihető).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589211" y="4787152"/>
            <a:ext cx="8915400" cy="155985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</a:t>
            </a:r>
            <a:r>
              <a:rPr lang="hu-HU" sz="2000" dirty="0"/>
              <a:t>Zöld taxik sebességmániájának </a:t>
            </a:r>
            <a:r>
              <a:rPr lang="hu-HU" sz="2000" dirty="0" smtClean="0"/>
              <a:t>sztereotípiája</a:t>
            </a:r>
          </a:p>
          <a:p>
            <a:r>
              <a:rPr lang="hu-HU" sz="2000" dirty="0" smtClean="0"/>
              <a:t>Alapgyakoriságot általánosítjuk!</a:t>
            </a:r>
          </a:p>
          <a:p>
            <a:r>
              <a:rPr lang="hu-HU" sz="2000" dirty="0" smtClean="0"/>
              <a:t>Bíróság esetében nem engedhető meg!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648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</TotalTime>
  <Words>909</Words>
  <Application>Microsoft Office PowerPoint</Application>
  <PresentationFormat>Egyéni</PresentationFormat>
  <Paragraphs>130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Szálak</vt:lpstr>
      <vt:lpstr>A bírói meggyőződés</vt:lpstr>
      <vt:lpstr>Reflektált ítéletalkotás</vt:lpstr>
      <vt:lpstr>„Átgondolásra való hajlandóság” vizsgálat</vt:lpstr>
      <vt:lpstr>A ténymegállapítás történet-összehasonlító modellje – koherencia alapú érvelés</vt:lpstr>
      <vt:lpstr>Irreleváns információ </vt:lpstr>
      <vt:lpstr>Elköteleződési hatás </vt:lpstr>
      <vt:lpstr>Alapgyakoriság elhanyagolása </vt:lpstr>
      <vt:lpstr>Statisztikai alapgyakoriság elhanyagolása</vt:lpstr>
      <vt:lpstr>Oksági alapgyakoriság elhanyagolása</vt:lpstr>
      <vt:lpstr>10. Horgonyhatás </vt:lpstr>
      <vt:lpstr>Következtetések</vt:lpstr>
      <vt:lpstr>Életszerűtlenség</vt:lpstr>
      <vt:lpstr>Mit mutat a stílus?</vt:lpstr>
      <vt:lpstr>„Szabad” bizonyítás</vt:lpstr>
      <vt:lpstr>Szubjektív meggyőződés</vt:lpstr>
      <vt:lpstr>Kompromisszum-hatás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Neuroscience és jogalkalmazás</dc:title>
  <dc:creator>Gábri Angéla</dc:creator>
  <cp:lastModifiedBy>Takács Péter</cp:lastModifiedBy>
  <cp:revision>40</cp:revision>
  <dcterms:created xsi:type="dcterms:W3CDTF">2016-10-15T14:02:50Z</dcterms:created>
  <dcterms:modified xsi:type="dcterms:W3CDTF">2016-11-19T21:48:29Z</dcterms:modified>
</cp:coreProperties>
</file>